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4"/>
  </p:sldMasterIdLst>
  <p:notesMasterIdLst>
    <p:notesMasterId r:id="rId14"/>
  </p:notesMasterIdLst>
  <p:handoutMasterIdLst>
    <p:handoutMasterId r:id="rId15"/>
  </p:handoutMasterIdLst>
  <p:sldIdLst>
    <p:sldId id="288" r:id="rId5"/>
    <p:sldId id="263" r:id="rId6"/>
    <p:sldId id="300" r:id="rId7"/>
    <p:sldId id="320" r:id="rId8"/>
    <p:sldId id="303" r:id="rId9"/>
    <p:sldId id="257" r:id="rId10"/>
    <p:sldId id="321" r:id="rId11"/>
    <p:sldId id="267" r:id="rId12"/>
    <p:sldId id="318" r:id="rId13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6"/>
    </p:embeddedFont>
    <p:embeddedFont>
      <p:font typeface="Barlow Semi Condensed" panose="00000506000000000000" pitchFamily="2" charset="0"/>
      <p:regular r:id="rId17"/>
      <p:bold r:id="rId18"/>
      <p:italic r:id="rId19"/>
      <p:boldItalic r:id="rId20"/>
    </p:embeddedFont>
    <p:embeddedFont>
      <p:font typeface="Barlow Semi Condensed Medium" panose="00000606000000000000" pitchFamily="2" charset="0"/>
      <p:regular r:id="rId21"/>
      <p:bold r:id="rId22"/>
      <p:italic r:id="rId23"/>
      <p:boldItalic r:id="rId24"/>
    </p:embeddedFont>
    <p:embeddedFont>
      <p:font typeface="Zilla Slab Light" panose="020B0604020202020204" charset="0"/>
      <p:bold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ndardabschnitt" id="{9638318C-E8D3-4065-BD69-2CA9D8B37E50}">
          <p14:sldIdLst>
            <p14:sldId id="288"/>
          </p14:sldIdLst>
        </p14:section>
        <p14:section name="Abschnitt ohne Titel" id="{B6DEB8FA-D92C-44B4-8781-A1725420EA88}">
          <p14:sldIdLst>
            <p14:sldId id="263"/>
            <p14:sldId id="300"/>
            <p14:sldId id="320"/>
            <p14:sldId id="303"/>
            <p14:sldId id="257"/>
            <p14:sldId id="321"/>
            <p14:sldId id="267"/>
            <p14:sldId id="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81F63A-9C7E-8D66-D90B-752BC495038E}" name="Andrea Wagner" initials="AW" userId="S::Andrea.Wagner@dtb.de::1eec915e-7db0-44d7-8262-e63c3382cd52" providerId="AD"/>
  <p188:author id="{DD8FF195-0BFC-1608-F3B9-909801863BE6}" name="Michaela Ruffing" initials="MR" userId="S::michaela.ruffing@dtb.de::69a1f462-5b67-4dc5-aed2-51ab3b589e0c" providerId="AD"/>
  <p188:author id="{B70776EA-7891-B357-5E82-7019F30B65D4}" name="Torsten Hartmann" initials="TH" userId="S::torsten.hartmann@dtb.de::4191b5cb-b3c3-40e7-bdda-2b92bcfbbbf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595959"/>
    <a:srgbClr val="FFFFFF"/>
    <a:srgbClr val="FF0000"/>
    <a:srgbClr val="EEEEEE"/>
    <a:srgbClr val="FFC5C5"/>
    <a:srgbClr val="FF9B9B"/>
    <a:srgbClr val="FFDDAB"/>
    <a:srgbClr val="FF9900"/>
    <a:srgbClr val="F0E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F72ACE3-D10C-4336-8422-16495875A6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53FDA6D-DB3E-4D46-A7F1-D9236A6D2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03CF0-BEDD-4C27-8B38-5C6E40ADCE7C}" type="datetimeFigureOut">
              <a:rPr lang="de-DE" smtClean="0"/>
              <a:t>13.01.2023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B03210C-20AA-4FE3-B0B2-6FFE5AFFE7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DEA226-DB09-48EF-924B-FBA508475B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EB7E4-8617-4B5E-A2CA-A383EA8BB1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2663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6148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57cfa781d9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57cfa781d9_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879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7cfa781d9_1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7cfa781d9_1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- Animieren zur Umsetzung in der eigenen Kommune im Verein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73292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7cfa781d9_1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7cfa781d9_1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- Animieren zur Umsetzung in der eigenen Kommune im Verein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57cfa781d9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57cfa781d9_1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57cfa781d9_5_8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57cfa781d9_5_8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6355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55330" y="401475"/>
            <a:ext cx="371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26525" y="-7975"/>
            <a:ext cx="175500" cy="292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 2" preserve="1">
  <p:cSld name="1_TITLE + BLANK SLIDE 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/>
          <p:nvPr/>
        </p:nvSpPr>
        <p:spPr>
          <a:xfrm>
            <a:off x="667150" y="-7975"/>
            <a:ext cx="143700" cy="2928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ctrTitle"/>
          </p:nvPr>
        </p:nvSpPr>
        <p:spPr>
          <a:xfrm>
            <a:off x="632050" y="402150"/>
            <a:ext cx="4132500" cy="8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3524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10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4;p4">
            <a:extLst>
              <a:ext uri="{FF2B5EF4-FFF2-40B4-BE49-F238E27FC236}">
                <a16:creationId xmlns:a16="http://schemas.microsoft.com/office/drawing/2014/main" id="{1D3CB9D7-B60E-408C-BBFF-9F8AFA0F55EA}"/>
              </a:ext>
            </a:extLst>
          </p:cNvPr>
          <p:cNvSpPr/>
          <p:nvPr userDrawn="1"/>
        </p:nvSpPr>
        <p:spPr>
          <a:xfrm>
            <a:off x="3695075" y="0"/>
            <a:ext cx="5448925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5F73BD5-89CD-450B-8FD2-7D07564C1C2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Google Shape;35;p4">
            <a:extLst>
              <a:ext uri="{FF2B5EF4-FFF2-40B4-BE49-F238E27FC236}">
                <a16:creationId xmlns:a16="http://schemas.microsoft.com/office/drawing/2014/main" id="{B39C74A5-07CC-4DE6-9434-AC37C72D5016}"/>
              </a:ext>
            </a:extLst>
          </p:cNvPr>
          <p:cNvSpPr/>
          <p:nvPr userDrawn="1"/>
        </p:nvSpPr>
        <p:spPr>
          <a:xfrm>
            <a:off x="667150" y="-7975"/>
            <a:ext cx="1437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42;p4">
            <a:extLst>
              <a:ext uri="{FF2B5EF4-FFF2-40B4-BE49-F238E27FC236}">
                <a16:creationId xmlns:a16="http://schemas.microsoft.com/office/drawing/2014/main" id="{90E27010-0EE4-407C-9150-AD3B471EA31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49060" y="5875"/>
            <a:ext cx="4132500" cy="8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cap="all" baseline="0"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8989053-7417-4B58-A7DC-E7929BC432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8332" y="4649857"/>
            <a:ext cx="1222152" cy="35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0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>
            <a:off x="0" y="0"/>
            <a:ext cx="25914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667150" y="-7975"/>
            <a:ext cx="143700" cy="2928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ubTitle" idx="1"/>
          </p:nvPr>
        </p:nvSpPr>
        <p:spPr>
          <a:xfrm>
            <a:off x="7054200" y="2687725"/>
            <a:ext cx="18105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ubTitle" idx="2"/>
          </p:nvPr>
        </p:nvSpPr>
        <p:spPr>
          <a:xfrm>
            <a:off x="5025700" y="2682200"/>
            <a:ext cx="18105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ubTitle" idx="3"/>
          </p:nvPr>
        </p:nvSpPr>
        <p:spPr>
          <a:xfrm>
            <a:off x="2997200" y="2687725"/>
            <a:ext cx="18105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ctrTitle"/>
          </p:nvPr>
        </p:nvSpPr>
        <p:spPr>
          <a:xfrm>
            <a:off x="623700" y="418104"/>
            <a:ext cx="4132500" cy="8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4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>
  <p:cSld name="1_THREE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>
            <a:off x="0" y="0"/>
            <a:ext cx="25914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667150" y="-7975"/>
            <a:ext cx="143700" cy="2928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ubTitle" idx="1"/>
          </p:nvPr>
        </p:nvSpPr>
        <p:spPr>
          <a:xfrm>
            <a:off x="7054200" y="2687725"/>
            <a:ext cx="18105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ubTitle" idx="2"/>
          </p:nvPr>
        </p:nvSpPr>
        <p:spPr>
          <a:xfrm>
            <a:off x="5025700" y="2682200"/>
            <a:ext cx="18105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ubTitle" idx="3"/>
          </p:nvPr>
        </p:nvSpPr>
        <p:spPr>
          <a:xfrm>
            <a:off x="2997200" y="2687725"/>
            <a:ext cx="18105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ctrTitle"/>
          </p:nvPr>
        </p:nvSpPr>
        <p:spPr>
          <a:xfrm>
            <a:off x="623700" y="418104"/>
            <a:ext cx="4132500" cy="8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1844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4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CUSTOM_2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/>
          <p:nvPr/>
        </p:nvSpPr>
        <p:spPr>
          <a:xfrm>
            <a:off x="0" y="0"/>
            <a:ext cx="9144053" cy="5148387"/>
          </a:xfrm>
          <a:custGeom>
            <a:avLst/>
            <a:gdLst/>
            <a:ahLst/>
            <a:cxnLst/>
            <a:rect l="l" t="t" r="r" b="b"/>
            <a:pathLst>
              <a:path w="85299" h="48026" extrusionOk="0">
                <a:moveTo>
                  <a:pt x="18261" y="5228"/>
                </a:moveTo>
                <a:lnTo>
                  <a:pt x="32892" y="19859"/>
                </a:lnTo>
                <a:lnTo>
                  <a:pt x="18261" y="34512"/>
                </a:lnTo>
                <a:lnTo>
                  <a:pt x="3607" y="19859"/>
                </a:lnTo>
                <a:lnTo>
                  <a:pt x="18261" y="5228"/>
                </a:lnTo>
                <a:close/>
                <a:moveTo>
                  <a:pt x="41451" y="15408"/>
                </a:moveTo>
                <a:lnTo>
                  <a:pt x="56105" y="30039"/>
                </a:lnTo>
                <a:lnTo>
                  <a:pt x="41451" y="44693"/>
                </a:lnTo>
                <a:lnTo>
                  <a:pt x="26820" y="30039"/>
                </a:lnTo>
                <a:lnTo>
                  <a:pt x="41451" y="15408"/>
                </a:lnTo>
                <a:close/>
                <a:moveTo>
                  <a:pt x="1" y="1"/>
                </a:moveTo>
                <a:lnTo>
                  <a:pt x="1" y="48025"/>
                </a:lnTo>
                <a:lnTo>
                  <a:pt x="85299" y="48025"/>
                </a:lnTo>
                <a:lnTo>
                  <a:pt x="8529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8" name="Google Shape;48;p5"/>
          <p:cNvSpPr/>
          <p:nvPr/>
        </p:nvSpPr>
        <p:spPr>
          <a:xfrm>
            <a:off x="8494075" y="-7975"/>
            <a:ext cx="143700" cy="2928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1"/>
          </p:nvPr>
        </p:nvSpPr>
        <p:spPr>
          <a:xfrm flipH="1">
            <a:off x="3141359" y="295713"/>
            <a:ext cx="3138900" cy="7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 Medium"/>
              <a:buNone/>
              <a:defRPr sz="14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 Medium"/>
              <a:buNone/>
              <a:defRPr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 Medium"/>
              <a:buNone/>
              <a:defRPr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 Medium"/>
              <a:buNone/>
              <a:defRPr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 Medium"/>
              <a:buNone/>
              <a:defRPr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 Medium"/>
              <a:buNone/>
              <a:defRPr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 Medium"/>
              <a:buNone/>
              <a:defRPr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 Medium"/>
              <a:buNone/>
              <a:defRPr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 Medium"/>
              <a:buNone/>
              <a:defRPr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2"/>
          </p:nvPr>
        </p:nvSpPr>
        <p:spPr>
          <a:xfrm>
            <a:off x="3141334" y="961104"/>
            <a:ext cx="2243400" cy="5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3"/>
          </p:nvPr>
        </p:nvSpPr>
        <p:spPr>
          <a:xfrm flipH="1">
            <a:off x="208716" y="3540388"/>
            <a:ext cx="3138900" cy="7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 Medium"/>
              <a:buNone/>
              <a:defRPr sz="14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 Medium"/>
              <a:buNone/>
              <a:defRPr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 Medium"/>
              <a:buNone/>
              <a:defRPr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 Medium"/>
              <a:buNone/>
              <a:defRPr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 Medium"/>
              <a:buNone/>
              <a:defRPr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 Medium"/>
              <a:buNone/>
              <a:defRPr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 Medium"/>
              <a:buNone/>
              <a:defRPr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 Medium"/>
              <a:buNone/>
              <a:defRPr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 Medium"/>
              <a:buNone/>
              <a:defRPr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ubTitle" idx="4"/>
          </p:nvPr>
        </p:nvSpPr>
        <p:spPr>
          <a:xfrm>
            <a:off x="1104216" y="4205779"/>
            <a:ext cx="2243400" cy="5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ctrTitle"/>
          </p:nvPr>
        </p:nvSpPr>
        <p:spPr>
          <a:xfrm>
            <a:off x="4545200" y="402150"/>
            <a:ext cx="4132500" cy="8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3AFB497-61CF-4283-B4A7-968E60A3AF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8332" y="4649857"/>
            <a:ext cx="1222152" cy="35717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0">
          <p15:clr>
            <a:srgbClr val="FA7B17"/>
          </p15:clr>
        </p15:guide>
        <p15:guide id="2" orient="horz" pos="694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4_3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/>
          <p:nvPr/>
        </p:nvSpPr>
        <p:spPr>
          <a:xfrm flipH="1">
            <a:off x="4747599" y="-44625"/>
            <a:ext cx="4396401" cy="5223068"/>
          </a:xfrm>
          <a:custGeom>
            <a:avLst/>
            <a:gdLst/>
            <a:ahLst/>
            <a:cxnLst/>
            <a:rect l="l" t="t" r="r" b="b"/>
            <a:pathLst>
              <a:path w="47249" h="48026" extrusionOk="0">
                <a:moveTo>
                  <a:pt x="1" y="1"/>
                </a:moveTo>
                <a:lnTo>
                  <a:pt x="1" y="48025"/>
                </a:lnTo>
                <a:lnTo>
                  <a:pt x="47249" y="48025"/>
                </a:lnTo>
                <a:lnTo>
                  <a:pt x="30039" y="183"/>
                </a:lnTo>
                <a:lnTo>
                  <a:pt x="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ubTitle" idx="1"/>
          </p:nvPr>
        </p:nvSpPr>
        <p:spPr>
          <a:xfrm>
            <a:off x="1139125" y="2298263"/>
            <a:ext cx="2776800" cy="5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0" name="Google Shape;70;p8"/>
          <p:cNvSpPr/>
          <p:nvPr/>
        </p:nvSpPr>
        <p:spPr>
          <a:xfrm flipH="1">
            <a:off x="7822500" y="-44625"/>
            <a:ext cx="143700" cy="2964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ctrTitle"/>
          </p:nvPr>
        </p:nvSpPr>
        <p:spPr>
          <a:xfrm>
            <a:off x="4172555" y="1545450"/>
            <a:ext cx="37176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F23CF69-C216-412C-8C16-EF9365346B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8332" y="4649857"/>
            <a:ext cx="1222152" cy="3571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 2" userDrawn="1">
  <p:cSld name="CUSTOM_6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/>
          <p:nvPr/>
        </p:nvSpPr>
        <p:spPr>
          <a:xfrm>
            <a:off x="667150" y="-7975"/>
            <a:ext cx="143700" cy="2928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10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 Medium"/>
              <a:buNone/>
              <a:defRPr sz="2800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Zilla Slab Light"/>
              <a:buChar char="●"/>
              <a:defRPr sz="1800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○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■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●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○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■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●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○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400"/>
              <a:buFont typeface="Zilla Slab Light"/>
              <a:buChar char="■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24363FA-F6E8-4312-8A1D-22C496CCA00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8332" y="4649857"/>
            <a:ext cx="1222152" cy="357178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5" r:id="rId2"/>
    <p:sldLayoutId id="2147483667" r:id="rId3"/>
    <p:sldLayoutId id="2147483650" r:id="rId4"/>
    <p:sldLayoutId id="2147483666" r:id="rId5"/>
    <p:sldLayoutId id="2147483651" r:id="rId6"/>
    <p:sldLayoutId id="2147483654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ctrTitle"/>
          </p:nvPr>
        </p:nvSpPr>
        <p:spPr>
          <a:xfrm>
            <a:off x="0" y="519150"/>
            <a:ext cx="8786206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cap="all" dirty="0">
                <a:latin typeface="+mj-lt"/>
              </a:rPr>
              <a:t>Die</a:t>
            </a:r>
            <a:r>
              <a:rPr lang="es" sz="3600" cap="all" dirty="0">
                <a:solidFill>
                  <a:srgbClr val="595959"/>
                </a:solidFill>
                <a:latin typeface="+mj-lt"/>
              </a:rPr>
              <a:t> B</a:t>
            </a:r>
            <a:r>
              <a:rPr lang="es" sz="3600" cap="all" dirty="0">
                <a:latin typeface="+mj-lt"/>
              </a:rPr>
              <a:t>e</a:t>
            </a:r>
            <a:r>
              <a:rPr lang="es" sz="3600" cap="all" dirty="0">
                <a:solidFill>
                  <a:srgbClr val="595959"/>
                </a:solidFill>
                <a:latin typeface="+mj-lt"/>
              </a:rPr>
              <a:t>wegungssteine XL</a:t>
            </a:r>
            <a:endParaRPr sz="3600" cap="all" dirty="0">
              <a:solidFill>
                <a:srgbClr val="59595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164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 txBox="1">
            <a:spLocks noGrp="1"/>
          </p:cNvSpPr>
          <p:nvPr>
            <p:ph type="subTitle" idx="4294967295"/>
          </p:nvPr>
        </p:nvSpPr>
        <p:spPr>
          <a:xfrm>
            <a:off x="5561548" y="3423063"/>
            <a:ext cx="2016300" cy="6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lnSpc>
                <a:spcPct val="100000"/>
              </a:lnSpc>
              <a:spcAft>
                <a:spcPts val="1600"/>
              </a:spcAft>
              <a:buNone/>
            </a:pPr>
            <a:r>
              <a:rPr lang="de-DE" sz="1000" dirty="0">
                <a:latin typeface="+mn-lt"/>
              </a:rPr>
              <a:t>WAS WIRD ZUR VERFÜGUNG GESTELLT?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000" dirty="0">
              <a:latin typeface="+mn-lt"/>
            </a:endParaRPr>
          </a:p>
        </p:txBody>
      </p:sp>
      <p:sp>
        <p:nvSpPr>
          <p:cNvPr id="277" name="Google Shape;277;p26"/>
          <p:cNvSpPr txBox="1">
            <a:spLocks noGrp="1"/>
          </p:cNvSpPr>
          <p:nvPr>
            <p:ph type="subTitle" idx="4294967295"/>
          </p:nvPr>
        </p:nvSpPr>
        <p:spPr>
          <a:xfrm>
            <a:off x="868518" y="1596426"/>
            <a:ext cx="1800000" cy="6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de-DE" sz="1000">
                <a:latin typeface="+mn-lt"/>
                <a:sym typeface="Barlow Semi Condensed Medium"/>
              </a:rPr>
              <a:t>WAS SIND DIE BEWEGUNGSSTEINE XL?</a:t>
            </a:r>
            <a:endParaRPr sz="1000">
              <a:latin typeface="+mn-lt"/>
            </a:endParaRPr>
          </a:p>
        </p:txBody>
      </p:sp>
      <p:sp>
        <p:nvSpPr>
          <p:cNvPr id="278" name="Google Shape;278;p26"/>
          <p:cNvSpPr txBox="1">
            <a:spLocks noGrp="1"/>
          </p:cNvSpPr>
          <p:nvPr>
            <p:ph type="subTitle" idx="4294967295"/>
          </p:nvPr>
        </p:nvSpPr>
        <p:spPr>
          <a:xfrm>
            <a:off x="2199650" y="3423063"/>
            <a:ext cx="2369700" cy="6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de-DE" sz="1000">
                <a:latin typeface="+mn-lt"/>
              </a:rPr>
              <a:t>WIE SIND DIE BEWEGUNGSSTEINE XL ENTSTANDEN?</a:t>
            </a:r>
            <a:endParaRPr sz="1000">
              <a:latin typeface="+mn-lt"/>
            </a:endParaRPr>
          </a:p>
        </p:txBody>
      </p:sp>
      <p:sp>
        <p:nvSpPr>
          <p:cNvPr id="279" name="Google Shape;279;p26"/>
          <p:cNvSpPr txBox="1">
            <a:spLocks noGrp="1"/>
          </p:cNvSpPr>
          <p:nvPr>
            <p:ph type="subTitle" idx="4294967295"/>
          </p:nvPr>
        </p:nvSpPr>
        <p:spPr>
          <a:xfrm>
            <a:off x="3730956" y="1500714"/>
            <a:ext cx="2493900" cy="6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de-DE" sz="1000">
                <a:solidFill>
                  <a:srgbClr val="666666"/>
                </a:solidFill>
                <a:latin typeface="+mn-lt"/>
                <a:ea typeface="Barlow Semi Condensed Medium"/>
                <a:cs typeface="Barlow Semi Condensed Medium"/>
                <a:sym typeface="Barlow Semi Condensed Medium"/>
              </a:rPr>
              <a:t>WARUM DIE BEWEGUNGSSTEINE XL UMSETZEN?</a:t>
            </a:r>
            <a:endParaRPr sz="1000">
              <a:latin typeface="+mn-lt"/>
            </a:endParaRPr>
          </a:p>
        </p:txBody>
      </p:sp>
      <p:sp>
        <p:nvSpPr>
          <p:cNvPr id="280" name="Google Shape;280;p26"/>
          <p:cNvSpPr txBox="1">
            <a:spLocks noGrp="1"/>
          </p:cNvSpPr>
          <p:nvPr>
            <p:ph type="ctrTitle" idx="4294967295"/>
          </p:nvPr>
        </p:nvSpPr>
        <p:spPr>
          <a:xfrm>
            <a:off x="785247" y="145634"/>
            <a:ext cx="8085288" cy="8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cap="all">
                <a:latin typeface="+mj-lt"/>
              </a:rPr>
              <a:t>DIE BEWEGUNGSSTEINE XL</a:t>
            </a:r>
            <a:endParaRPr cap="all">
              <a:latin typeface="+mj-lt"/>
            </a:endParaRPr>
          </a:p>
        </p:txBody>
      </p:sp>
      <p:grpSp>
        <p:nvGrpSpPr>
          <p:cNvPr id="281" name="Google Shape;281;p26"/>
          <p:cNvGrpSpPr/>
          <p:nvPr/>
        </p:nvGrpSpPr>
        <p:grpSpPr>
          <a:xfrm>
            <a:off x="1350632" y="2072136"/>
            <a:ext cx="5608787" cy="1328150"/>
            <a:chOff x="2182679" y="2005614"/>
            <a:chExt cx="5608787" cy="1328150"/>
          </a:xfrm>
        </p:grpSpPr>
        <p:cxnSp>
          <p:nvCxnSpPr>
            <p:cNvPr id="282" name="Google Shape;282;p26"/>
            <p:cNvCxnSpPr>
              <a:stCxn id="283" idx="6"/>
              <a:endCxn id="284" idx="2"/>
            </p:cNvCxnSpPr>
            <p:nvPr/>
          </p:nvCxnSpPr>
          <p:spPr>
            <a:xfrm>
              <a:off x="2974979" y="2688872"/>
              <a:ext cx="4024200" cy="0"/>
            </a:xfrm>
            <a:prstGeom prst="straightConnector1">
              <a:avLst/>
            </a:prstGeom>
            <a:noFill/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85" name="Google Shape;285;p26"/>
            <p:cNvGrpSpPr/>
            <p:nvPr/>
          </p:nvGrpSpPr>
          <p:grpSpPr>
            <a:xfrm>
              <a:off x="2182679" y="2005614"/>
              <a:ext cx="792300" cy="1079558"/>
              <a:chOff x="2182679" y="2005614"/>
              <a:chExt cx="792300" cy="1079558"/>
            </a:xfrm>
          </p:grpSpPr>
          <p:cxnSp>
            <p:nvCxnSpPr>
              <p:cNvPr id="286" name="Google Shape;286;p26"/>
              <p:cNvCxnSpPr>
                <a:stCxn id="287" idx="0"/>
              </p:cNvCxnSpPr>
              <p:nvPr/>
            </p:nvCxnSpPr>
            <p:spPr>
              <a:xfrm rot="10800000">
                <a:off x="2578961" y="2005614"/>
                <a:ext cx="0" cy="388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sp>
            <p:nvSpPr>
              <p:cNvPr id="283" name="Google Shape;283;p26"/>
              <p:cNvSpPr/>
              <p:nvPr/>
            </p:nvSpPr>
            <p:spPr>
              <a:xfrm>
                <a:off x="2182679" y="2292572"/>
                <a:ext cx="792300" cy="792600"/>
              </a:xfrm>
              <a:prstGeom prst="ellipse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287" name="Google Shape;287;p26"/>
              <p:cNvSpPr/>
              <p:nvPr/>
            </p:nvSpPr>
            <p:spPr>
              <a:xfrm>
                <a:off x="2283911" y="2393814"/>
                <a:ext cx="590100" cy="590100"/>
              </a:xfrm>
              <a:prstGeom prst="ellips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  <p:grpSp>
          <p:nvGrpSpPr>
            <p:cNvPr id="288" name="Google Shape;288;p26"/>
            <p:cNvGrpSpPr/>
            <p:nvPr/>
          </p:nvGrpSpPr>
          <p:grpSpPr>
            <a:xfrm>
              <a:off x="5393704" y="2026333"/>
              <a:ext cx="792300" cy="1058839"/>
              <a:chOff x="5393704" y="2026333"/>
              <a:chExt cx="792300" cy="1058839"/>
            </a:xfrm>
          </p:grpSpPr>
          <p:cxnSp>
            <p:nvCxnSpPr>
              <p:cNvPr id="289" name="Google Shape;289;p26"/>
              <p:cNvCxnSpPr>
                <a:cxnSpLocks/>
              </p:cNvCxnSpPr>
              <p:nvPr/>
            </p:nvCxnSpPr>
            <p:spPr>
              <a:xfrm rot="10800000">
                <a:off x="5789986" y="2026333"/>
                <a:ext cx="0" cy="388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sp>
            <p:nvSpPr>
              <p:cNvPr id="291" name="Google Shape;291;p26"/>
              <p:cNvSpPr/>
              <p:nvPr/>
            </p:nvSpPr>
            <p:spPr>
              <a:xfrm>
                <a:off x="5393704" y="2292572"/>
                <a:ext cx="792300" cy="792600"/>
              </a:xfrm>
              <a:prstGeom prst="ellipse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290" name="Google Shape;290;p26"/>
              <p:cNvSpPr/>
              <p:nvPr/>
            </p:nvSpPr>
            <p:spPr>
              <a:xfrm>
                <a:off x="5494936" y="2393814"/>
                <a:ext cx="590100" cy="590100"/>
              </a:xfrm>
              <a:prstGeom prst="ellips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  <p:grpSp>
          <p:nvGrpSpPr>
            <p:cNvPr id="292" name="Google Shape;292;p26"/>
            <p:cNvGrpSpPr/>
            <p:nvPr/>
          </p:nvGrpSpPr>
          <p:grpSpPr>
            <a:xfrm>
              <a:off x="6999166" y="2292572"/>
              <a:ext cx="792300" cy="1041192"/>
              <a:chOff x="6999166" y="2292572"/>
              <a:chExt cx="792300" cy="1041192"/>
            </a:xfrm>
          </p:grpSpPr>
          <p:cxnSp>
            <p:nvCxnSpPr>
              <p:cNvPr id="293" name="Google Shape;293;p26"/>
              <p:cNvCxnSpPr/>
              <p:nvPr/>
            </p:nvCxnSpPr>
            <p:spPr>
              <a:xfrm>
                <a:off x="7395553" y="2983964"/>
                <a:ext cx="0" cy="3498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sp>
            <p:nvSpPr>
              <p:cNvPr id="284" name="Google Shape;284;p26"/>
              <p:cNvSpPr/>
              <p:nvPr/>
            </p:nvSpPr>
            <p:spPr>
              <a:xfrm>
                <a:off x="6999166" y="2292572"/>
                <a:ext cx="792300" cy="792600"/>
              </a:xfrm>
              <a:prstGeom prst="ellipse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294" name="Google Shape;294;p26"/>
              <p:cNvSpPr/>
              <p:nvPr/>
            </p:nvSpPr>
            <p:spPr>
              <a:xfrm>
                <a:off x="7106695" y="2393814"/>
                <a:ext cx="590100" cy="590100"/>
              </a:xfrm>
              <a:prstGeom prst="ellips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  <p:grpSp>
          <p:nvGrpSpPr>
            <p:cNvPr id="295" name="Google Shape;295;p26"/>
            <p:cNvGrpSpPr/>
            <p:nvPr/>
          </p:nvGrpSpPr>
          <p:grpSpPr>
            <a:xfrm>
              <a:off x="3788216" y="2292572"/>
              <a:ext cx="792300" cy="1041192"/>
              <a:chOff x="3788216" y="2292572"/>
              <a:chExt cx="792300" cy="1041192"/>
            </a:xfrm>
          </p:grpSpPr>
          <p:sp>
            <p:nvSpPr>
              <p:cNvPr id="296" name="Google Shape;296;p26"/>
              <p:cNvSpPr/>
              <p:nvPr/>
            </p:nvSpPr>
            <p:spPr>
              <a:xfrm>
                <a:off x="3788216" y="2292572"/>
                <a:ext cx="792300" cy="792600"/>
              </a:xfrm>
              <a:prstGeom prst="ellipse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297" name="Google Shape;297;p26"/>
              <p:cNvSpPr/>
              <p:nvPr/>
            </p:nvSpPr>
            <p:spPr>
              <a:xfrm>
                <a:off x="3889448" y="2393814"/>
                <a:ext cx="590100" cy="590100"/>
              </a:xfrm>
              <a:prstGeom prst="ellips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cxnSp>
            <p:nvCxnSpPr>
              <p:cNvPr id="298" name="Google Shape;298;p26"/>
              <p:cNvCxnSpPr/>
              <p:nvPr/>
            </p:nvCxnSpPr>
            <p:spPr>
              <a:xfrm>
                <a:off x="4184153" y="2983964"/>
                <a:ext cx="0" cy="3498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</p:grpSp>
      <p:sp>
        <p:nvSpPr>
          <p:cNvPr id="299" name="Google Shape;299;p26"/>
          <p:cNvSpPr txBox="1">
            <a:spLocks noGrp="1"/>
          </p:cNvSpPr>
          <p:nvPr>
            <p:ph type="ctrTitle" idx="4294967295"/>
          </p:nvPr>
        </p:nvSpPr>
        <p:spPr>
          <a:xfrm>
            <a:off x="1411968" y="2421625"/>
            <a:ext cx="713100" cy="6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chemeClr val="lt1"/>
                </a:solidFill>
                <a:latin typeface="+mj-lt"/>
              </a:rPr>
              <a:t>01</a:t>
            </a:r>
            <a:endParaRPr sz="2400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300" name="Google Shape;300;p26"/>
          <p:cNvSpPr txBox="1">
            <a:spLocks noGrp="1"/>
          </p:cNvSpPr>
          <p:nvPr>
            <p:ph type="ctrTitle" idx="4294967295"/>
          </p:nvPr>
        </p:nvSpPr>
        <p:spPr>
          <a:xfrm>
            <a:off x="2998154" y="2430440"/>
            <a:ext cx="713100" cy="6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lt1"/>
                </a:solidFill>
                <a:latin typeface="+mj-lt"/>
              </a:rPr>
              <a:t>02</a:t>
            </a:r>
            <a:endParaRPr sz="2400">
              <a:solidFill>
                <a:schemeClr val="lt1"/>
              </a:solidFill>
              <a:latin typeface="+mj-lt"/>
            </a:endParaRPr>
          </a:p>
        </p:txBody>
      </p:sp>
      <p:sp>
        <p:nvSpPr>
          <p:cNvPr id="301" name="Google Shape;301;p26"/>
          <p:cNvSpPr txBox="1">
            <a:spLocks noGrp="1"/>
          </p:cNvSpPr>
          <p:nvPr>
            <p:ph type="ctrTitle" idx="4294967295"/>
          </p:nvPr>
        </p:nvSpPr>
        <p:spPr>
          <a:xfrm>
            <a:off x="4608949" y="2430440"/>
            <a:ext cx="713100" cy="6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lt1"/>
                </a:solidFill>
                <a:latin typeface="+mj-lt"/>
              </a:rPr>
              <a:t>03</a:t>
            </a:r>
            <a:endParaRPr sz="2400">
              <a:solidFill>
                <a:schemeClr val="lt1"/>
              </a:solidFill>
              <a:latin typeface="+mj-lt"/>
            </a:endParaRPr>
          </a:p>
        </p:txBody>
      </p:sp>
      <p:sp>
        <p:nvSpPr>
          <p:cNvPr id="302" name="Google Shape;302;p26"/>
          <p:cNvSpPr txBox="1">
            <a:spLocks noGrp="1"/>
          </p:cNvSpPr>
          <p:nvPr>
            <p:ph type="ctrTitle" idx="4294967295"/>
          </p:nvPr>
        </p:nvSpPr>
        <p:spPr>
          <a:xfrm>
            <a:off x="6227111" y="2426070"/>
            <a:ext cx="713100" cy="6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lt1"/>
                </a:solidFill>
                <a:latin typeface="+mj-lt"/>
              </a:rPr>
              <a:t>04</a:t>
            </a:r>
            <a:endParaRPr sz="240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2" name="Google Shape;284;p26">
            <a:extLst>
              <a:ext uri="{FF2B5EF4-FFF2-40B4-BE49-F238E27FC236}">
                <a16:creationId xmlns:a16="http://schemas.microsoft.com/office/drawing/2014/main" id="{A4D174E1-9D2F-ABC3-4803-B706B8DB6C2A}"/>
              </a:ext>
            </a:extLst>
          </p:cNvPr>
          <p:cNvSpPr/>
          <p:nvPr/>
        </p:nvSpPr>
        <p:spPr>
          <a:xfrm>
            <a:off x="7685285" y="2357057"/>
            <a:ext cx="792300" cy="7926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14" name="Google Shape;294;p26">
            <a:extLst>
              <a:ext uri="{FF2B5EF4-FFF2-40B4-BE49-F238E27FC236}">
                <a16:creationId xmlns:a16="http://schemas.microsoft.com/office/drawing/2014/main" id="{0BAFE64E-9F61-C0D7-9406-31BAD6C32E03}"/>
              </a:ext>
            </a:extLst>
          </p:cNvPr>
          <p:cNvSpPr/>
          <p:nvPr/>
        </p:nvSpPr>
        <p:spPr>
          <a:xfrm>
            <a:off x="7786252" y="2458307"/>
            <a:ext cx="590100" cy="5901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10" name="Google Shape;302;p26">
            <a:extLst>
              <a:ext uri="{FF2B5EF4-FFF2-40B4-BE49-F238E27FC236}">
                <a16:creationId xmlns:a16="http://schemas.microsoft.com/office/drawing/2014/main" id="{D92A3A7F-F2F0-1BD7-E5AA-4EECB3278AF8}"/>
              </a:ext>
            </a:extLst>
          </p:cNvPr>
          <p:cNvSpPr txBox="1">
            <a:spLocks/>
          </p:cNvSpPr>
          <p:nvPr/>
        </p:nvSpPr>
        <p:spPr>
          <a:xfrm>
            <a:off x="7699635" y="2430440"/>
            <a:ext cx="713100" cy="6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 Medium"/>
              <a:buNone/>
              <a:defRPr sz="2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 b="0" i="0" u="none" strike="noStrike" cap="none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algn="ctr"/>
            <a:r>
              <a:rPr lang="es" sz="2400">
                <a:solidFill>
                  <a:schemeClr val="lt1"/>
                </a:solidFill>
                <a:latin typeface="+mj-lt"/>
              </a:rPr>
              <a:t>05</a:t>
            </a:r>
          </a:p>
        </p:txBody>
      </p:sp>
      <p:cxnSp>
        <p:nvCxnSpPr>
          <p:cNvPr id="15" name="Google Shape;282;p26">
            <a:extLst>
              <a:ext uri="{FF2B5EF4-FFF2-40B4-BE49-F238E27FC236}">
                <a16:creationId xmlns:a16="http://schemas.microsoft.com/office/drawing/2014/main" id="{1AB154B9-128B-AD1D-B0C5-EAAE6D658B3A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6985802" y="2774690"/>
            <a:ext cx="713833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293;p26">
            <a:extLst>
              <a:ext uri="{FF2B5EF4-FFF2-40B4-BE49-F238E27FC236}">
                <a16:creationId xmlns:a16="http://schemas.microsoft.com/office/drawing/2014/main" id="{23B9F04D-741A-7CDC-18A4-2C70DAFAD92B}"/>
              </a:ext>
            </a:extLst>
          </p:cNvPr>
          <p:cNvCxnSpPr>
            <a:cxnSpLocks/>
          </p:cNvCxnSpPr>
          <p:nvPr/>
        </p:nvCxnSpPr>
        <p:spPr>
          <a:xfrm flipV="1">
            <a:off x="8074588" y="2040674"/>
            <a:ext cx="0" cy="417633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1" name="Google Shape;276;p26">
            <a:extLst>
              <a:ext uri="{FF2B5EF4-FFF2-40B4-BE49-F238E27FC236}">
                <a16:creationId xmlns:a16="http://schemas.microsoft.com/office/drawing/2014/main" id="{AE715D51-6C35-F551-7D70-FBD81B13488B}"/>
              </a:ext>
            </a:extLst>
          </p:cNvPr>
          <p:cNvSpPr txBox="1">
            <a:spLocks/>
          </p:cNvSpPr>
          <p:nvPr/>
        </p:nvSpPr>
        <p:spPr>
          <a:xfrm>
            <a:off x="6873255" y="1385169"/>
            <a:ext cx="2209483" cy="68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Zilla Slab Light"/>
              <a:buChar char="●"/>
              <a:defRPr sz="18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○"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■"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●"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○"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■"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●"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○"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400"/>
              <a:buFont typeface="Zilla Slab Light"/>
              <a:buChar char="■"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600"/>
              </a:spcAft>
              <a:buFont typeface="Zilla Slab Light"/>
              <a:buNone/>
            </a:pPr>
            <a:r>
              <a:rPr lang="de-DE" sz="1000" dirty="0">
                <a:latin typeface="+mn-lt"/>
              </a:rPr>
              <a:t>W</a:t>
            </a:r>
            <a:r>
              <a:rPr lang="es" sz="1000" dirty="0">
                <a:latin typeface="+mn-lt"/>
              </a:rPr>
              <a:t>O SIND DIE MATERIALIEN/INFORMATIONEN ZU FINDEN?</a:t>
            </a:r>
            <a:endParaRPr lang="de-DE" sz="10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A46546-4321-4471-AF84-A3871EEBD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498" y="264541"/>
            <a:ext cx="7483004" cy="855600"/>
          </a:xfrm>
        </p:spPr>
        <p:txBody>
          <a:bodyPr/>
          <a:lstStyle/>
          <a:p>
            <a:br>
              <a:rPr lang="de-DE"/>
            </a:br>
            <a:r>
              <a:rPr lang="de-DE"/>
              <a:t>Was sind die bewegungssteine xl?</a:t>
            </a:r>
          </a:p>
        </p:txBody>
      </p:sp>
      <p:sp>
        <p:nvSpPr>
          <p:cNvPr id="3" name="Google Shape;139;p20">
            <a:extLst>
              <a:ext uri="{FF2B5EF4-FFF2-40B4-BE49-F238E27FC236}">
                <a16:creationId xmlns:a16="http://schemas.microsoft.com/office/drawing/2014/main" id="{DE33215C-AB5B-4397-9AF8-42508FF4C4E5}"/>
              </a:ext>
            </a:extLst>
          </p:cNvPr>
          <p:cNvSpPr txBox="1">
            <a:spLocks/>
          </p:cNvSpPr>
          <p:nvPr/>
        </p:nvSpPr>
        <p:spPr>
          <a:xfrm>
            <a:off x="478037" y="1595722"/>
            <a:ext cx="3172419" cy="44907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666666"/>
                </a:solidFill>
                <a:latin typeface="+mn-lt"/>
              </a:rPr>
              <a:t>Baukasten für Outdoor-Trainingsanlagen für kommunale Parks und auf öffentlichen Grünflächen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666666"/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666666"/>
                </a:solidFill>
                <a:latin typeface="+mn-lt"/>
              </a:rPr>
              <a:t>Bewegungsstationen bestehend aus unterschiedlich großen Findlingen für ein Kraft-, Koordinations- und Ausdauertraining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666666"/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666666"/>
                </a:solidFill>
                <a:latin typeface="+mn-lt"/>
              </a:rPr>
              <a:t>Konzept, welches individuell angepasst werden kann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666666"/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666666"/>
                </a:solidFill>
                <a:latin typeface="+mn-lt"/>
              </a:rPr>
              <a:t>Informationstafeln mit den Übungsbeschreibungen und QR-Code zu den zugehörigen Übungsvideos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666666"/>
              </a:solidFill>
              <a:latin typeface="+mn-lt"/>
            </a:endParaRPr>
          </a:p>
          <a:p>
            <a:endParaRPr lang="de-DE" sz="1200" dirty="0">
              <a:solidFill>
                <a:srgbClr val="666666"/>
              </a:solidFill>
              <a:latin typeface="+mn-lt"/>
            </a:endParaRPr>
          </a:p>
          <a:p>
            <a:endParaRPr lang="de-DE" dirty="0">
              <a:latin typeface="+mn-lt"/>
            </a:endParaRPr>
          </a:p>
        </p:txBody>
      </p:sp>
      <p:pic>
        <p:nvPicPr>
          <p:cNvPr id="5" name="Grafik 4" descr="Ein Bild, das Baum, draußen enthält.&#10;&#10;Automatisch generierte Beschreibung">
            <a:extLst>
              <a:ext uri="{FF2B5EF4-FFF2-40B4-BE49-F238E27FC236}">
                <a16:creationId xmlns:a16="http://schemas.microsoft.com/office/drawing/2014/main" id="{31F11B78-B6A6-8C5B-AFB3-8EF5A9EB4A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844" y="1595722"/>
            <a:ext cx="4279700" cy="240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61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6;p4">
            <a:extLst>
              <a:ext uri="{FF2B5EF4-FFF2-40B4-BE49-F238E27FC236}">
                <a16:creationId xmlns:a16="http://schemas.microsoft.com/office/drawing/2014/main" id="{D666073F-DB1E-4ED1-96CB-536F1CFE742C}"/>
              </a:ext>
            </a:extLst>
          </p:cNvPr>
          <p:cNvSpPr/>
          <p:nvPr/>
        </p:nvSpPr>
        <p:spPr>
          <a:xfrm>
            <a:off x="6285929" y="1279909"/>
            <a:ext cx="2362815" cy="3043176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37;p4">
            <a:extLst>
              <a:ext uri="{FF2B5EF4-FFF2-40B4-BE49-F238E27FC236}">
                <a16:creationId xmlns:a16="http://schemas.microsoft.com/office/drawing/2014/main" id="{6AC54BB6-E425-4950-B639-BE64EEAC4433}"/>
              </a:ext>
            </a:extLst>
          </p:cNvPr>
          <p:cNvSpPr/>
          <p:nvPr/>
        </p:nvSpPr>
        <p:spPr>
          <a:xfrm>
            <a:off x="2968843" y="1275328"/>
            <a:ext cx="2880087" cy="3047756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26F2ADA-B179-446B-AB67-69B5C583B0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975"/>
            <a:ext cx="2573266" cy="5143500"/>
          </a:xfrm>
          <a:prstGeom prst="rect">
            <a:avLst/>
          </a:prstGeom>
        </p:spPr>
      </p:pic>
      <p:sp>
        <p:nvSpPr>
          <p:cNvPr id="138" name="Google Shape;138;p20"/>
          <p:cNvSpPr txBox="1">
            <a:spLocks noGrp="1"/>
          </p:cNvSpPr>
          <p:nvPr>
            <p:ph type="subTitle" idx="2"/>
          </p:nvPr>
        </p:nvSpPr>
        <p:spPr>
          <a:xfrm>
            <a:off x="6373860" y="1309263"/>
            <a:ext cx="2183561" cy="2499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de-DE" sz="1050" b="1" dirty="0">
                <a:latin typeface="+mn-lt"/>
              </a:rPr>
              <a:t>FITNESS-LOCATIONS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latin typeface="+mn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latin typeface="+mn-lt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sz="1000" dirty="0">
                <a:latin typeface="+mn-lt"/>
              </a:rPr>
              <a:t>Kommunales Präventionsprojekt in Kooperation mit der BARMER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sz="1000" dirty="0">
                <a:latin typeface="+mn-lt"/>
              </a:rPr>
              <a:t>Robuste Outdoor-Trainingsanlagen mit Edelstahl-(/Stahlkonstruktionen)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sz="1000" dirty="0">
                <a:latin typeface="+mn-lt"/>
              </a:rPr>
              <a:t>Niederschwellige und kostenlose Outdoor-Trainingsmöglichkeit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sz="1000" dirty="0">
                <a:latin typeface="+mn-lt"/>
              </a:rPr>
              <a:t>Bestehend aus zwei Hauptmodulen: dem Fitness-</a:t>
            </a:r>
            <a:r>
              <a:rPr lang="de-DE" sz="1000" dirty="0" err="1">
                <a:latin typeface="+mn-lt"/>
              </a:rPr>
              <a:t>HotSpot</a:t>
            </a:r>
            <a:r>
              <a:rPr lang="de-DE" sz="1000" dirty="0">
                <a:latin typeface="+mn-lt"/>
              </a:rPr>
              <a:t> und dem Fitness-Trail.</a:t>
            </a:r>
            <a:endParaRPr sz="1000" dirty="0">
              <a:latin typeface="+mn-lt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667150" y="-7975"/>
            <a:ext cx="143700" cy="2928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ctrTitle"/>
          </p:nvPr>
        </p:nvSpPr>
        <p:spPr>
          <a:xfrm>
            <a:off x="810850" y="281642"/>
            <a:ext cx="8114000" cy="8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de-DE" cap="all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DE" cap="all">
                <a:latin typeface="+mj-lt"/>
              </a:rPr>
              <a:t>WIE SIND DIE BEWEGUNGSSTEINE XL ENTSTANDEN?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29E2A93-DEE6-1DC6-DA4C-FA4503BCFCE7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2911406" y="1309263"/>
            <a:ext cx="3036383" cy="3071733"/>
          </a:xfrm>
        </p:spPr>
        <p:txBody>
          <a:bodyPr/>
          <a:lstStyle/>
          <a:p>
            <a:pPr algn="l"/>
            <a:r>
              <a:rPr lang="de-DE" sz="1050" b="1">
                <a:latin typeface="+mn-lt"/>
              </a:rPr>
              <a:t>BEWEGUNGSSTEINE S</a:t>
            </a:r>
          </a:p>
          <a:p>
            <a:pPr marL="114300" indent="0" algn="l"/>
            <a:endParaRPr lang="de-DE" sz="1050">
              <a:latin typeface="+mn-lt"/>
            </a:endParaRPr>
          </a:p>
          <a:p>
            <a:pPr marL="285750" indent="-171450" algn="l">
              <a:buFontTx/>
              <a:buChar char="-"/>
            </a:pPr>
            <a:r>
              <a:rPr lang="de-DE" sz="1000">
                <a:latin typeface="+mn-lt"/>
              </a:rPr>
              <a:t>Bewegungsmotivator für die Hosentasche</a:t>
            </a:r>
          </a:p>
          <a:p>
            <a:pPr marL="285750" indent="-171450" algn="l">
              <a:buFontTx/>
              <a:buChar char="-"/>
            </a:pPr>
            <a:r>
              <a:rPr lang="de-DE" sz="1000">
                <a:latin typeface="+mn-lt"/>
              </a:rPr>
              <a:t>Niederschwellige und unverbindliche Animation zu Bewegung</a:t>
            </a:r>
          </a:p>
          <a:p>
            <a:pPr marL="285750" indent="-171450" algn="l">
              <a:buFontTx/>
              <a:buChar char="-"/>
            </a:pPr>
            <a:r>
              <a:rPr lang="de-DE" sz="1000">
                <a:latin typeface="+mn-lt"/>
              </a:rPr>
              <a:t>Handflächengroße Steine werden kreativ gestaltet</a:t>
            </a:r>
          </a:p>
          <a:p>
            <a:pPr marL="285750" indent="-171450" algn="l">
              <a:buFontTx/>
              <a:buChar char="-"/>
            </a:pPr>
            <a:r>
              <a:rPr lang="de-DE" sz="1000">
                <a:latin typeface="+mn-lt"/>
              </a:rPr>
              <a:t>Verschiedene Bewegungsaufgaben</a:t>
            </a:r>
          </a:p>
          <a:p>
            <a:pPr marL="285750" indent="-171450" algn="l">
              <a:buFontTx/>
              <a:buChar char="-"/>
            </a:pPr>
            <a:r>
              <a:rPr lang="de-DE" sz="1000">
                <a:latin typeface="+mn-lt"/>
              </a:rPr>
              <a:t>Zum Suchen, Finden und Weiterbewegen motivieren</a:t>
            </a:r>
          </a:p>
          <a:p>
            <a:pPr marL="285750" indent="-171450" algn="l">
              <a:buFontTx/>
              <a:buChar char="-"/>
            </a:pPr>
            <a:endParaRPr lang="de-DE" sz="1000">
              <a:latin typeface="+mn-lt"/>
            </a:endParaRPr>
          </a:p>
          <a:p>
            <a:endParaRPr lang="de-DE" sz="1000">
              <a:latin typeface="+mn-lt"/>
            </a:endParaRPr>
          </a:p>
          <a:p>
            <a:pPr algn="l"/>
            <a:r>
              <a:rPr lang="de-DE" sz="1050" b="1">
                <a:latin typeface="+mn-lt"/>
              </a:rPr>
              <a:t>BEWEGUNGSSTEINE M</a:t>
            </a:r>
          </a:p>
          <a:p>
            <a:pPr algn="l"/>
            <a:endParaRPr lang="de-DE" sz="1050" b="1">
              <a:latin typeface="+mn-lt"/>
            </a:endParaRPr>
          </a:p>
          <a:p>
            <a:pPr marL="285750" indent="-171450" algn="l">
              <a:buFontTx/>
              <a:buChar char="-"/>
            </a:pPr>
            <a:r>
              <a:rPr lang="de-DE" sz="1000">
                <a:latin typeface="+mn-lt"/>
              </a:rPr>
              <a:t>Flexibler und individueller Bewegungsparcours</a:t>
            </a:r>
          </a:p>
          <a:p>
            <a:pPr marL="114300" indent="0" algn="l"/>
            <a:r>
              <a:rPr lang="de-DE" sz="1000">
                <a:latin typeface="+mn-lt"/>
              </a:rPr>
              <a:t>-    Platzierung der Steine an einem festen Ort</a:t>
            </a:r>
          </a:p>
          <a:p>
            <a:pPr marL="114300" indent="0" algn="l"/>
            <a:r>
              <a:rPr lang="de-DE" sz="1000">
                <a:latin typeface="+mn-lt"/>
              </a:rPr>
              <a:t>-    Verschiedene Ausführungen der Übungen</a:t>
            </a:r>
          </a:p>
          <a:p>
            <a:endParaRPr lang="de-DE"/>
          </a:p>
        </p:txBody>
      </p:sp>
      <p:pic>
        <p:nvPicPr>
          <p:cNvPr id="2" name="Grafik 1" descr="Steinmännchen Silhouette">
            <a:extLst>
              <a:ext uri="{FF2B5EF4-FFF2-40B4-BE49-F238E27FC236}">
                <a16:creationId xmlns:a16="http://schemas.microsoft.com/office/drawing/2014/main" id="{8FDB7755-3746-15DA-734D-3D887540A0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3080" y="1251510"/>
            <a:ext cx="475850" cy="475850"/>
          </a:xfrm>
          <a:prstGeom prst="rect">
            <a:avLst/>
          </a:prstGeom>
        </p:spPr>
      </p:pic>
      <p:pic>
        <p:nvPicPr>
          <p:cNvPr id="4" name="Grafik 3" descr="Bodybuilder mit einfarbiger Füllung">
            <a:extLst>
              <a:ext uri="{FF2B5EF4-FFF2-40B4-BE49-F238E27FC236}">
                <a16:creationId xmlns:a16="http://schemas.microsoft.com/office/drawing/2014/main" id="{E8F4D4A9-7B9E-10E9-A218-139F1D23BA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78623" y="1309263"/>
            <a:ext cx="418097" cy="41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91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A46546-4321-4471-AF84-A3871EEBD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353" y="248826"/>
            <a:ext cx="8120621" cy="855600"/>
          </a:xfrm>
        </p:spPr>
        <p:txBody>
          <a:bodyPr/>
          <a:lstStyle/>
          <a:p>
            <a:r>
              <a:rPr lang="de-DE"/>
              <a:t>Wer ist an den Bewegungssteinen XL beteiligt? </a:t>
            </a:r>
          </a:p>
        </p:txBody>
      </p:sp>
      <p:sp>
        <p:nvSpPr>
          <p:cNvPr id="3" name="Google Shape;139;p20">
            <a:extLst>
              <a:ext uri="{FF2B5EF4-FFF2-40B4-BE49-F238E27FC236}">
                <a16:creationId xmlns:a16="http://schemas.microsoft.com/office/drawing/2014/main" id="{DE33215C-AB5B-4397-9AF8-42508FF4C4E5}"/>
              </a:ext>
            </a:extLst>
          </p:cNvPr>
          <p:cNvSpPr txBox="1">
            <a:spLocks/>
          </p:cNvSpPr>
          <p:nvPr/>
        </p:nvSpPr>
        <p:spPr>
          <a:xfrm>
            <a:off x="520194" y="1774874"/>
            <a:ext cx="3399635" cy="27899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666666"/>
                </a:solidFill>
                <a:latin typeface="+mn-lt"/>
              </a:rPr>
              <a:t>Gefördert durch den Innovationsfonds des DOSB bis Ende 2022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>
              <a:solidFill>
                <a:srgbClr val="666666"/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666666"/>
                </a:solidFill>
                <a:latin typeface="+mn-lt"/>
              </a:rPr>
              <a:t>Der DTB errichtet in Kooperation mit dem TV Cochem und </a:t>
            </a:r>
            <a:r>
              <a:rPr lang="de-DE">
                <a:solidFill>
                  <a:srgbClr val="666666"/>
                </a:solidFill>
                <a:latin typeface="+mn-lt"/>
              </a:rPr>
              <a:t>der „Landesinitiative </a:t>
            </a:r>
            <a:r>
              <a:rPr lang="de-DE" dirty="0">
                <a:solidFill>
                  <a:srgbClr val="666666"/>
                </a:solidFill>
                <a:latin typeface="+mn-lt"/>
              </a:rPr>
              <a:t>Rheinland-Pfalz - Land </a:t>
            </a:r>
            <a:r>
              <a:rPr lang="de-DE">
                <a:solidFill>
                  <a:srgbClr val="666666"/>
                </a:solidFill>
                <a:latin typeface="+mn-lt"/>
              </a:rPr>
              <a:t>in Bewegung“ </a:t>
            </a:r>
            <a:r>
              <a:rPr lang="de-DE" dirty="0">
                <a:solidFill>
                  <a:srgbClr val="666666"/>
                </a:solidFill>
                <a:latin typeface="+mn-lt"/>
              </a:rPr>
              <a:t>einen Modellstandort in Cochem am Moselufer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>
              <a:solidFill>
                <a:srgbClr val="666666"/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666666"/>
                </a:solidFill>
                <a:latin typeface="+mn-lt"/>
              </a:rPr>
              <a:t>Das Konzept soll nun an die Kommunen weitergegeben werden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>
              <a:latin typeface="+mn-lt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F73D102-CB66-AEE9-65D2-A0000BAE43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3485" y="1312958"/>
            <a:ext cx="921035" cy="1258792"/>
          </a:xfrm>
          <a:prstGeom prst="rect">
            <a:avLst/>
          </a:prstGeom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B163165F-C702-DE57-44FD-7951A74543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8176" y="2571750"/>
            <a:ext cx="2714105" cy="51538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DC3AA16-A076-06C8-F585-2C83DF0447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3485" y="3687708"/>
            <a:ext cx="2958439" cy="73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01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026F2ADA-B179-446B-AB67-69B5C583B0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975"/>
            <a:ext cx="2573266" cy="5143500"/>
          </a:xfrm>
          <a:prstGeom prst="rect">
            <a:avLst/>
          </a:prstGeom>
        </p:spPr>
      </p:pic>
      <p:sp>
        <p:nvSpPr>
          <p:cNvPr id="154" name="Google Shape;154;p20"/>
          <p:cNvSpPr/>
          <p:nvPr/>
        </p:nvSpPr>
        <p:spPr>
          <a:xfrm>
            <a:off x="667150" y="-7975"/>
            <a:ext cx="143700" cy="2928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ctrTitle"/>
          </p:nvPr>
        </p:nvSpPr>
        <p:spPr>
          <a:xfrm>
            <a:off x="810850" y="281642"/>
            <a:ext cx="7752204" cy="8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cap="all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Warum die Bewegungssteine XL umsetzen?</a:t>
            </a:r>
            <a:endParaRPr cap="all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0" name="Untertitel 9">
            <a:extLst>
              <a:ext uri="{FF2B5EF4-FFF2-40B4-BE49-F238E27FC236}">
                <a16:creationId xmlns:a16="http://schemas.microsoft.com/office/drawing/2014/main" id="{C1F50C32-5A06-5FD7-1EFF-2002BC47C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8334" y="1390983"/>
            <a:ext cx="6110866" cy="637800"/>
          </a:xfrm>
        </p:spPr>
        <p:txBody>
          <a:bodyPr/>
          <a:lstStyle/>
          <a:p>
            <a:pPr algn="l">
              <a:buFontTx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Niederschwellige Bewegungs- und Trainingsgelegenheit schaffen</a:t>
            </a:r>
          </a:p>
          <a:p>
            <a:pPr algn="l">
              <a:buFontTx/>
              <a:buChar char="-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Tx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Verwendung von überwiegend Naturmaterialien</a:t>
            </a:r>
          </a:p>
          <a:p>
            <a:pPr algn="l">
              <a:buFontTx/>
              <a:buChar char="-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Tx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Den Blick zur Identifizierung und Nutzung von Trainingsgelegenheiten im Alltag schulen</a:t>
            </a:r>
          </a:p>
          <a:p>
            <a:pPr algn="l">
              <a:buFontTx/>
              <a:buChar char="-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Tx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Aufzeigen, dass Spaziergänge/Wanderungen durch Bewegungspausen abwechslungsreich gestaltet werden können</a:t>
            </a:r>
          </a:p>
          <a:p>
            <a:pPr algn="l">
              <a:buFontTx/>
              <a:buChar char="-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Tx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Den Vereinen ein Konzept an die Hand geben, um dieses den Kommunen vorzustellen, das relativ einfach umzusetzen ist</a:t>
            </a:r>
          </a:p>
          <a:p>
            <a:pPr algn="l">
              <a:buFontTx/>
              <a:buChar char="-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Tx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Bewegungsverhältnisse der Stadt/Kommune verbessern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A46546-4321-4471-AF84-A3871EEBD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209" y="-24287"/>
            <a:ext cx="8120621" cy="855600"/>
          </a:xfrm>
        </p:spPr>
        <p:txBody>
          <a:bodyPr/>
          <a:lstStyle/>
          <a:p>
            <a:r>
              <a:rPr lang="de-DE"/>
              <a:t>die bewegungssteine xl - konzeptgestaltung</a:t>
            </a:r>
          </a:p>
        </p:txBody>
      </p:sp>
      <p:sp>
        <p:nvSpPr>
          <p:cNvPr id="3" name="Google Shape;139;p20">
            <a:extLst>
              <a:ext uri="{FF2B5EF4-FFF2-40B4-BE49-F238E27FC236}">
                <a16:creationId xmlns:a16="http://schemas.microsoft.com/office/drawing/2014/main" id="{DE33215C-AB5B-4397-9AF8-42508FF4C4E5}"/>
              </a:ext>
            </a:extLst>
          </p:cNvPr>
          <p:cNvSpPr txBox="1">
            <a:spLocks/>
          </p:cNvSpPr>
          <p:nvPr/>
        </p:nvSpPr>
        <p:spPr>
          <a:xfrm>
            <a:off x="492435" y="1637755"/>
            <a:ext cx="3128186" cy="20689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666666"/>
                </a:solidFill>
                <a:latin typeface="+mn-lt"/>
              </a:rPr>
              <a:t>Sechs Einzelmodule, aus acht großen naturbelassenen Findlingen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666666"/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666666"/>
                </a:solidFill>
                <a:latin typeface="+mn-lt"/>
              </a:rPr>
              <a:t>Jedes Modul spricht unterschiedliche Muskelgruppen 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666666"/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666666"/>
                </a:solidFill>
                <a:latin typeface="+mn-lt"/>
              </a:rPr>
              <a:t>Module sind individuell an den Standort anpassbar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666666"/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666666"/>
                </a:solidFill>
                <a:latin typeface="+mn-lt"/>
              </a:rPr>
              <a:t>Eine individuell anpassbare Informationstafel zeigt die Übungen auf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666666"/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666666"/>
                </a:solidFill>
                <a:latin typeface="+mn-lt"/>
              </a:rPr>
              <a:t>Ein QR-Code auf der Tafel leitet weiter zu den entsprechenden Übungsvideos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>
              <a:solidFill>
                <a:srgbClr val="666666"/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>
              <a:latin typeface="+mn-lt"/>
            </a:endParaRPr>
          </a:p>
        </p:txBody>
      </p:sp>
      <p:pic>
        <p:nvPicPr>
          <p:cNvPr id="5" name="Grafik 4" descr="Ein Bild, das Text, Baum, Gras, Schild enthält.&#10;&#10;Automatisch generierte Beschreibung">
            <a:extLst>
              <a:ext uri="{FF2B5EF4-FFF2-40B4-BE49-F238E27FC236}">
                <a16:creationId xmlns:a16="http://schemas.microsoft.com/office/drawing/2014/main" id="{159BC48E-44C8-D4EC-20E0-756650FAFD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3677" y="881541"/>
            <a:ext cx="2686049" cy="1790699"/>
          </a:xfrm>
          <a:prstGeom prst="rect">
            <a:avLst/>
          </a:prstGeom>
        </p:spPr>
      </p:pic>
      <p:pic>
        <p:nvPicPr>
          <p:cNvPr id="9" name="Grafik 8" descr="Ein Bild, das Baum, draußen, Gras, Boden enthält.&#10;&#10;Automatisch generierte Beschreibung">
            <a:extLst>
              <a:ext uri="{FF2B5EF4-FFF2-40B4-BE49-F238E27FC236}">
                <a16:creationId xmlns:a16="http://schemas.microsoft.com/office/drawing/2014/main" id="{36E55807-5595-731A-BBFE-6C4519F02F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780" y="2722468"/>
            <a:ext cx="268605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10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47;p5">
            <a:extLst>
              <a:ext uri="{FF2B5EF4-FFF2-40B4-BE49-F238E27FC236}">
                <a16:creationId xmlns:a16="http://schemas.microsoft.com/office/drawing/2014/main" id="{2C6B30FE-86F3-417F-AA8B-7781A0F194A6}"/>
              </a:ext>
            </a:extLst>
          </p:cNvPr>
          <p:cNvSpPr/>
          <p:nvPr/>
        </p:nvSpPr>
        <p:spPr>
          <a:xfrm>
            <a:off x="2180197" y="-388537"/>
            <a:ext cx="45719" cy="1607993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0"/>
          <p:cNvSpPr txBox="1">
            <a:spLocks noGrp="1"/>
          </p:cNvSpPr>
          <p:nvPr>
            <p:ph type="subTitle" idx="1"/>
          </p:nvPr>
        </p:nvSpPr>
        <p:spPr>
          <a:xfrm flipH="1">
            <a:off x="2291029" y="608854"/>
            <a:ext cx="3469136" cy="7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cap="all" dirty="0">
                <a:latin typeface="+mn-lt"/>
              </a:rPr>
              <a:t>Handlungsleitfaden &amp;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cap="all" dirty="0">
                <a:latin typeface="+mn-lt"/>
              </a:rPr>
              <a:t>Quick Guide</a:t>
            </a:r>
            <a:endParaRPr sz="1200" cap="all" dirty="0">
              <a:latin typeface="+mn-lt"/>
            </a:endParaRPr>
          </a:p>
        </p:txBody>
      </p:sp>
      <p:sp>
        <p:nvSpPr>
          <p:cNvPr id="454" name="Google Shape;454;p30"/>
          <p:cNvSpPr txBox="1">
            <a:spLocks noGrp="1"/>
          </p:cNvSpPr>
          <p:nvPr>
            <p:ph type="subTitle" idx="3"/>
          </p:nvPr>
        </p:nvSpPr>
        <p:spPr>
          <a:xfrm flipH="1">
            <a:off x="5326060" y="3129622"/>
            <a:ext cx="2881173" cy="7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cap="all" dirty="0">
                <a:latin typeface="+mn-lt"/>
              </a:rPr>
              <a:t>Kommunikationsmaterial</a:t>
            </a:r>
            <a:endParaRPr sz="1200" cap="all" dirty="0">
              <a:latin typeface="+mn-lt"/>
            </a:endParaRPr>
          </a:p>
        </p:txBody>
      </p:sp>
      <p:sp>
        <p:nvSpPr>
          <p:cNvPr id="455" name="Google Shape;455;p30"/>
          <p:cNvSpPr txBox="1">
            <a:spLocks noGrp="1"/>
          </p:cNvSpPr>
          <p:nvPr>
            <p:ph type="subTitle" idx="4"/>
          </p:nvPr>
        </p:nvSpPr>
        <p:spPr>
          <a:xfrm>
            <a:off x="5868235" y="3772543"/>
            <a:ext cx="1664271" cy="5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dirty="0">
                <a:latin typeface="+mn-lt"/>
              </a:rPr>
              <a:t>Vorlagen für Instagram, Facebook und Co.</a:t>
            </a:r>
            <a:endParaRPr sz="1000" dirty="0">
              <a:latin typeface="+mn-lt"/>
            </a:endParaRPr>
          </a:p>
        </p:txBody>
      </p:sp>
      <p:pic>
        <p:nvPicPr>
          <p:cNvPr id="456" name="Google Shape;456;p30"/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038" y="953986"/>
            <a:ext cx="2122991" cy="2022369"/>
          </a:xfrm>
          <a:prstGeom prst="diamond">
            <a:avLst/>
          </a:prstGeom>
          <a:noFill/>
          <a:ln>
            <a:noFill/>
          </a:ln>
        </p:spPr>
      </p:pic>
      <p:pic>
        <p:nvPicPr>
          <p:cNvPr id="457" name="Google Shape;457;p30"/>
          <p:cNvPicPr preferRelativeResize="0"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6849" y="1897768"/>
            <a:ext cx="2122991" cy="1943186"/>
          </a:xfrm>
          <a:prstGeom prst="diamond">
            <a:avLst/>
          </a:prstGeom>
          <a:noFill/>
          <a:ln>
            <a:noFill/>
          </a:ln>
        </p:spPr>
      </p:pic>
      <p:cxnSp>
        <p:nvCxnSpPr>
          <p:cNvPr id="460" name="Google Shape;460;p30"/>
          <p:cNvCxnSpPr>
            <a:cxnSpLocks/>
          </p:cNvCxnSpPr>
          <p:nvPr/>
        </p:nvCxnSpPr>
        <p:spPr>
          <a:xfrm flipV="1">
            <a:off x="-125998" y="752030"/>
            <a:ext cx="1348047" cy="1269901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1" name="Google Shape;461;p30"/>
          <p:cNvCxnSpPr>
            <a:cxnSpLocks/>
          </p:cNvCxnSpPr>
          <p:nvPr/>
        </p:nvCxnSpPr>
        <p:spPr>
          <a:xfrm flipV="1">
            <a:off x="4156442" y="3775102"/>
            <a:ext cx="1311455" cy="127273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2" name="Google Shape;462;p30"/>
          <p:cNvSpPr txBox="1">
            <a:spLocks noGrp="1"/>
          </p:cNvSpPr>
          <p:nvPr>
            <p:ph type="ctrTitle"/>
          </p:nvPr>
        </p:nvSpPr>
        <p:spPr>
          <a:xfrm>
            <a:off x="4261423" y="322457"/>
            <a:ext cx="4233846" cy="8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cap="all" dirty="0">
                <a:latin typeface="+mj-lt"/>
              </a:rPr>
              <a:t>W</a:t>
            </a:r>
            <a:r>
              <a:rPr lang="es" cap="all" dirty="0">
                <a:latin typeface="+mj-lt"/>
              </a:rPr>
              <a:t>as wird zur </a:t>
            </a:r>
            <a:br>
              <a:rPr lang="es" cap="all" dirty="0">
                <a:latin typeface="+mj-lt"/>
              </a:rPr>
            </a:br>
            <a:r>
              <a:rPr lang="es" cap="all" dirty="0">
                <a:latin typeface="+mj-lt"/>
              </a:rPr>
              <a:t>verfügung gestellt?</a:t>
            </a:r>
            <a:endParaRPr cap="all" dirty="0">
              <a:latin typeface="+mj-lt"/>
            </a:endParaRPr>
          </a:p>
        </p:txBody>
      </p:sp>
      <p:sp>
        <p:nvSpPr>
          <p:cNvPr id="3" name="Google Shape;454;p30">
            <a:extLst>
              <a:ext uri="{FF2B5EF4-FFF2-40B4-BE49-F238E27FC236}">
                <a16:creationId xmlns:a16="http://schemas.microsoft.com/office/drawing/2014/main" id="{106F1013-73DB-9B4F-A0D3-09D623197703}"/>
              </a:ext>
            </a:extLst>
          </p:cNvPr>
          <p:cNvSpPr txBox="1">
            <a:spLocks/>
          </p:cNvSpPr>
          <p:nvPr/>
        </p:nvSpPr>
        <p:spPr>
          <a:xfrm flipH="1">
            <a:off x="2923390" y="1368259"/>
            <a:ext cx="3777558" cy="7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rlow Semi Condensed Medium"/>
              <a:buNone/>
              <a:defRPr sz="14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rlow Semi Condensed Medium"/>
              <a:buNone/>
              <a:defRPr sz="14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rlow Semi Condensed Medium"/>
              <a:buNone/>
              <a:defRPr sz="14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rlow Semi Condensed Medium"/>
              <a:buNone/>
              <a:defRPr sz="14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rlow Semi Condensed Medium"/>
              <a:buNone/>
              <a:defRPr sz="14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rlow Semi Condensed Medium"/>
              <a:buNone/>
              <a:defRPr sz="14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rlow Semi Condensed Medium"/>
              <a:buNone/>
              <a:defRPr sz="14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rlow Semi Condensed Medium"/>
              <a:buNone/>
              <a:defRPr sz="14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rlow Semi Condensed Medium"/>
              <a:buNone/>
              <a:defRPr sz="14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marL="0" indent="0" algn="l"/>
            <a:r>
              <a:rPr lang="de-DE" sz="1200" cap="all" dirty="0">
                <a:latin typeface="+mn-lt"/>
              </a:rPr>
              <a:t>Vorlagen für pressemitteilungen, </a:t>
            </a:r>
          </a:p>
          <a:p>
            <a:pPr marL="0" indent="0" algn="l"/>
            <a:r>
              <a:rPr lang="de-DE" sz="1200" cap="all" dirty="0">
                <a:latin typeface="+mn-lt"/>
              </a:rPr>
              <a:t>News etc.</a:t>
            </a:r>
          </a:p>
        </p:txBody>
      </p:sp>
      <p:sp>
        <p:nvSpPr>
          <p:cNvPr id="4" name="Google Shape;454;p30">
            <a:extLst>
              <a:ext uri="{FF2B5EF4-FFF2-40B4-BE49-F238E27FC236}">
                <a16:creationId xmlns:a16="http://schemas.microsoft.com/office/drawing/2014/main" id="{860E5B06-1349-9327-3D97-10421CA17970}"/>
              </a:ext>
            </a:extLst>
          </p:cNvPr>
          <p:cNvSpPr txBox="1">
            <a:spLocks/>
          </p:cNvSpPr>
          <p:nvPr/>
        </p:nvSpPr>
        <p:spPr>
          <a:xfrm flipH="1">
            <a:off x="4156442" y="1992841"/>
            <a:ext cx="4113499" cy="7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rlow Semi Condensed Medium"/>
              <a:buNone/>
              <a:defRPr sz="14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rlow Semi Condensed Medium"/>
              <a:buNone/>
              <a:defRPr sz="14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rlow Semi Condensed Medium"/>
              <a:buNone/>
              <a:defRPr sz="14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rlow Semi Condensed Medium"/>
              <a:buNone/>
              <a:defRPr sz="14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rlow Semi Condensed Medium"/>
              <a:buNone/>
              <a:defRPr sz="14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rlow Semi Condensed Medium"/>
              <a:buNone/>
              <a:defRPr sz="14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rlow Semi Condensed Medium"/>
              <a:buNone/>
              <a:defRPr sz="14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rlow Semi Condensed Medium"/>
              <a:buNone/>
              <a:defRPr sz="14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rlow Semi Condensed Medium"/>
              <a:buNone/>
              <a:defRPr sz="14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marL="0" indent="0" algn="l"/>
            <a:r>
              <a:rPr lang="de-DE" sz="1200" cap="all" dirty="0">
                <a:latin typeface="+mn-lt"/>
              </a:rPr>
              <a:t>Schild mit übungsbeschreibungen und QR-Code, individuell anpassbar</a:t>
            </a:r>
          </a:p>
        </p:txBody>
      </p:sp>
      <p:pic>
        <p:nvPicPr>
          <p:cNvPr id="6" name="Google Shape;457;p30">
            <a:extLst>
              <a:ext uri="{FF2B5EF4-FFF2-40B4-BE49-F238E27FC236}">
                <a16:creationId xmlns:a16="http://schemas.microsoft.com/office/drawing/2014/main" id="{6EA50EA9-D827-AB95-88E9-D7C256B9F1EE}"/>
              </a:ext>
            </a:extLst>
          </p:cNvPr>
          <p:cNvPicPr preferRelativeResize="0"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3069" y="2764065"/>
            <a:ext cx="2032717" cy="1943187"/>
          </a:xfrm>
          <a:prstGeom prst="diamond">
            <a:avLst/>
          </a:prstGeom>
          <a:noFill/>
          <a:ln>
            <a:noFill/>
          </a:ln>
        </p:spPr>
      </p:pic>
      <p:sp>
        <p:nvSpPr>
          <p:cNvPr id="8" name="Google Shape;454;p30">
            <a:extLst>
              <a:ext uri="{FF2B5EF4-FFF2-40B4-BE49-F238E27FC236}">
                <a16:creationId xmlns:a16="http://schemas.microsoft.com/office/drawing/2014/main" id="{0D05FAEA-AB58-9704-810C-941E31B09BC6}"/>
              </a:ext>
            </a:extLst>
          </p:cNvPr>
          <p:cNvSpPr txBox="1">
            <a:spLocks/>
          </p:cNvSpPr>
          <p:nvPr/>
        </p:nvSpPr>
        <p:spPr>
          <a:xfrm flipH="1">
            <a:off x="4366408" y="2571750"/>
            <a:ext cx="3903533" cy="7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rlow Semi Condensed Medium"/>
              <a:buNone/>
              <a:defRPr sz="14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rlow Semi Condensed Medium"/>
              <a:buNone/>
              <a:defRPr sz="14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rlow Semi Condensed Medium"/>
              <a:buNone/>
              <a:defRPr sz="14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rlow Semi Condensed Medium"/>
              <a:buNone/>
              <a:defRPr sz="14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rlow Semi Condensed Medium"/>
              <a:buNone/>
              <a:defRPr sz="14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rlow Semi Condensed Medium"/>
              <a:buNone/>
              <a:defRPr sz="14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rlow Semi Condensed Medium"/>
              <a:buNone/>
              <a:defRPr sz="14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rlow Semi Condensed Medium"/>
              <a:buNone/>
              <a:defRPr sz="14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rlow Semi Condensed Medium"/>
              <a:buNone/>
              <a:defRPr sz="14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marL="0" indent="0"/>
            <a:r>
              <a:rPr lang="de-DE" sz="1200" cap="all" dirty="0">
                <a:latin typeface="+mn-lt"/>
              </a:rPr>
              <a:t>Übungsvideos und Trailer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3"/>
          <p:cNvSpPr txBox="1"/>
          <p:nvPr/>
        </p:nvSpPr>
        <p:spPr>
          <a:xfrm>
            <a:off x="469847" y="1080300"/>
            <a:ext cx="5285495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sz="1200">
              <a:solidFill>
                <a:srgbClr val="666666"/>
              </a:solidFill>
              <a:latin typeface="+mn-l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507" name="Google Shape;507;p33"/>
          <p:cNvSpPr txBox="1">
            <a:spLocks noGrp="1"/>
          </p:cNvSpPr>
          <p:nvPr>
            <p:ph type="ctrTitle"/>
          </p:nvPr>
        </p:nvSpPr>
        <p:spPr>
          <a:xfrm>
            <a:off x="4303059" y="263536"/>
            <a:ext cx="3453299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" dirty="0">
                <a:latin typeface="+mj-lt"/>
              </a:rPr>
            </a:br>
            <a:r>
              <a:rPr lang="de-DE" sz="18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</a:t>
            </a:r>
            <a:r>
              <a:rPr lang="es" sz="18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 sind die materialien/</a:t>
            </a:r>
            <a:br>
              <a:rPr lang="es" sz="18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s" sz="18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informationen zu finden?</a:t>
            </a:r>
            <a:endParaRPr dirty="0">
              <a:latin typeface="+mj-lt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EC19ED1-F237-313A-9C99-CA09D85EE1C6}"/>
              </a:ext>
            </a:extLst>
          </p:cNvPr>
          <p:cNvSpPr txBox="1"/>
          <p:nvPr/>
        </p:nvSpPr>
        <p:spPr>
          <a:xfrm>
            <a:off x="299101" y="4602965"/>
            <a:ext cx="6005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solidFill>
                  <a:srgbClr val="666666"/>
                </a:solidFill>
              </a:rPr>
              <a:t>Zu finden auf der Website: https://www.dtb.de/bewegungssteine-xl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4E0B758-E01D-4D77-68D3-4992B5AE2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293" y="1080300"/>
            <a:ext cx="2786063" cy="27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5923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Benutzerdefiniert 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0000"/>
      </a:accent1>
      <a:accent2>
        <a:srgbClr val="212121"/>
      </a:accent2>
      <a:accent3>
        <a:srgbClr val="7F7F7F"/>
      </a:accent3>
      <a:accent4>
        <a:srgbClr val="FF0000"/>
      </a:accent4>
      <a:accent5>
        <a:srgbClr val="0097A7"/>
      </a:accent5>
      <a:accent6>
        <a:srgbClr val="EEFF41"/>
      </a:accent6>
      <a:hlink>
        <a:srgbClr val="FF0000"/>
      </a:hlink>
      <a:folHlink>
        <a:srgbClr val="FF0000"/>
      </a:folHlink>
    </a:clrScheme>
    <a:fontScheme name="DTB">
      <a:majorFont>
        <a:latin typeface="Arial Black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6dc6d2-fe3a-4fad-b1f9-6f39a8bc4039" xsi:nil="true"/>
    <lcf76f155ced4ddcb4097134ff3c332f xmlns="073699cd-b901-4e06-8f54-a7417bfcc3e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96B84ECF233EB4E88CBF91C3407ECC3" ma:contentTypeVersion="14" ma:contentTypeDescription="Ein neues Dokument erstellen." ma:contentTypeScope="" ma:versionID="2ce97913e5a2d6149e2f10a865b1ae7a">
  <xsd:schema xmlns:xsd="http://www.w3.org/2001/XMLSchema" xmlns:xs="http://www.w3.org/2001/XMLSchema" xmlns:p="http://schemas.microsoft.com/office/2006/metadata/properties" xmlns:ns2="073699cd-b901-4e06-8f54-a7417bfcc3e2" xmlns:ns3="2b6dc6d2-fe3a-4fad-b1f9-6f39a8bc4039" targetNamespace="http://schemas.microsoft.com/office/2006/metadata/properties" ma:root="true" ma:fieldsID="adf6915b720b4f2e45385222da626320" ns2:_="" ns3:_="">
    <xsd:import namespace="073699cd-b901-4e06-8f54-a7417bfcc3e2"/>
    <xsd:import namespace="2b6dc6d2-fe3a-4fad-b1f9-6f39a8bc40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3699cd-b901-4e06-8f54-a7417bfcc3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cff2fa81-57ea-4b21-9bcf-2f9d907079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6dc6d2-fe3a-4fad-b1f9-6f39a8bc403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9108b37-130c-4339-80eb-dca4f647b82f}" ma:internalName="TaxCatchAll" ma:showField="CatchAllData" ma:web="2b6dc6d2-fe3a-4fad-b1f9-6f39a8bc4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E9059D-CFB2-4F81-8CED-CAF531CA65F4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2b6dc6d2-fe3a-4fad-b1f9-6f39a8bc4039"/>
    <ds:schemaRef ds:uri="073699cd-b901-4e06-8f54-a7417bfcc3e2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B2CC636-8DCD-415F-B4AD-7D5EA46168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3F9259-FD6B-4A37-B1DC-384EECFFC2E9}">
  <ds:schemaRefs>
    <ds:schemaRef ds:uri="073699cd-b901-4e06-8f54-a7417bfcc3e2"/>
    <ds:schemaRef ds:uri="2b6dc6d2-fe3a-4fad-b1f9-6f39a8bc403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423</Words>
  <Application>Microsoft Office PowerPoint</Application>
  <PresentationFormat>Bildschirmpräsentation (16:9)</PresentationFormat>
  <Paragraphs>85</Paragraphs>
  <Slides>9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Barlow Semi Condensed Medium</vt:lpstr>
      <vt:lpstr>Zilla Slab Light</vt:lpstr>
      <vt:lpstr>Arial Black</vt:lpstr>
      <vt:lpstr>Arial</vt:lpstr>
      <vt:lpstr>Barlow Semi Condensed</vt:lpstr>
      <vt:lpstr>Simple Light</vt:lpstr>
      <vt:lpstr>Die Bewegungssteine XL</vt:lpstr>
      <vt:lpstr>DIE BEWEGUNGSSTEINE XL</vt:lpstr>
      <vt:lpstr> Was sind die bewegungssteine xl?</vt:lpstr>
      <vt:lpstr> WIE SIND DIE BEWEGUNGSSTEINE XL ENTSTANDEN?</vt:lpstr>
      <vt:lpstr>Wer ist an den Bewegungssteinen XL beteiligt? </vt:lpstr>
      <vt:lpstr> Warum die Bewegungssteine XL umsetzen?</vt:lpstr>
      <vt:lpstr>die bewegungssteine xl - konzeptgestaltung</vt:lpstr>
      <vt:lpstr>Was wird zur  verfügung gestellt?</vt:lpstr>
      <vt:lpstr> Wo sind die materialien/ informationen zu finden?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 TITEL</dc:title>
  <dc:creator>Keßer</dc:creator>
  <cp:lastModifiedBy>Bewegungssteine XL</cp:lastModifiedBy>
  <cp:revision>5</cp:revision>
  <dcterms:modified xsi:type="dcterms:W3CDTF">2023-01-13T16:08:02Z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0x010100D96B84ECF233EB4E88CBF91C3407ECC3</vt:lpwstr>
  </property>
  <property fmtid="{D5CDD505-2E9C-101B-9397-08002B2CF9AE}" pid="3" name="MediaServiceImageTags">
    <vt:lpwstr/>
  </property>
</Properties>
</file>